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40" d="100"/>
          <a:sy n="140" d="100"/>
        </p:scale>
        <p:origin x="830" y="-2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0F9A-7C50-4092-88C8-6359BA01AB78}" type="datetimeFigureOut">
              <a:rPr lang="en-GB" smtClean="0"/>
              <a:t>20/08/2023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7D41E-29BA-45E8-926F-8951C77F49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366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0F9A-7C50-4092-88C8-6359BA01AB78}" type="datetimeFigureOut">
              <a:rPr lang="en-GB" smtClean="0"/>
              <a:t>20/08/2023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7D41E-29BA-45E8-926F-8951C77F49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586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0F9A-7C50-4092-88C8-6359BA01AB78}" type="datetimeFigureOut">
              <a:rPr lang="en-GB" smtClean="0"/>
              <a:t>20/08/2023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7D41E-29BA-45E8-926F-8951C77F49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5414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0F9A-7C50-4092-88C8-6359BA01AB78}" type="datetimeFigureOut">
              <a:rPr lang="en-GB" smtClean="0"/>
              <a:t>20/08/2023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7D41E-29BA-45E8-926F-8951C77F49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506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0F9A-7C50-4092-88C8-6359BA01AB78}" type="datetimeFigureOut">
              <a:rPr lang="en-GB" smtClean="0"/>
              <a:t>20/08/2023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7D41E-29BA-45E8-926F-8951C77F49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711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0F9A-7C50-4092-88C8-6359BA01AB78}" type="datetimeFigureOut">
              <a:rPr lang="en-GB" smtClean="0"/>
              <a:t>20/08/2023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7D41E-29BA-45E8-926F-8951C77F49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738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0F9A-7C50-4092-88C8-6359BA01AB78}" type="datetimeFigureOut">
              <a:rPr lang="en-GB" smtClean="0"/>
              <a:t>20/08/2023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7D41E-29BA-45E8-926F-8951C77F49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9555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0F9A-7C50-4092-88C8-6359BA01AB78}" type="datetimeFigureOut">
              <a:rPr lang="en-GB" smtClean="0"/>
              <a:t>20/08/2023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7D41E-29BA-45E8-926F-8951C77F49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862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0F9A-7C50-4092-88C8-6359BA01AB78}" type="datetimeFigureOut">
              <a:rPr lang="en-GB" smtClean="0"/>
              <a:t>20/08/2023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7D41E-29BA-45E8-926F-8951C77F49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7155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0F9A-7C50-4092-88C8-6359BA01AB78}" type="datetimeFigureOut">
              <a:rPr lang="en-GB" smtClean="0"/>
              <a:t>20/08/2023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7D41E-29BA-45E8-926F-8951C77F49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127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60F9A-7C50-4092-88C8-6359BA01AB78}" type="datetimeFigureOut">
              <a:rPr lang="en-GB" smtClean="0"/>
              <a:t>20/08/2023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7D41E-29BA-45E8-926F-8951C77F49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457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60F9A-7C50-4092-88C8-6359BA01AB78}" type="datetimeFigureOut">
              <a:rPr lang="en-GB" smtClean="0"/>
              <a:t>20/08/2023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7D41E-29BA-45E8-926F-8951C77F49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795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0550" y="11346238"/>
            <a:ext cx="784192" cy="617848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121187" y="61476"/>
            <a:ext cx="1581908" cy="369332"/>
          </a:xfrm>
          <a:prstGeom prst="rect">
            <a:avLst/>
          </a:prstGeom>
          <a:solidFill>
            <a:srgbClr val="7030A0"/>
          </a:solidFill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ROAD MAP </a:t>
            </a:r>
            <a:r>
              <a:rPr lang="en-GB" b="1" dirty="0" smtClean="0">
                <a:solidFill>
                  <a:schemeClr val="bg1"/>
                </a:solidFill>
              </a:rPr>
              <a:t>OF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04890" y="59090"/>
            <a:ext cx="2263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THE </a:t>
            </a:r>
            <a:r>
              <a:rPr lang="en-GB" dirty="0" smtClean="0"/>
              <a:t>LVS</a:t>
            </a:r>
            <a:r>
              <a:rPr lang="en-GB" dirty="0" smtClean="0"/>
              <a:t> </a:t>
            </a:r>
            <a:r>
              <a:rPr lang="en-GB" dirty="0" smtClean="0"/>
              <a:t>CURRICULUM</a:t>
            </a:r>
            <a:endParaRPr lang="en-GB" dirty="0"/>
          </a:p>
        </p:txBody>
      </p:sp>
      <p:grpSp>
        <p:nvGrpSpPr>
          <p:cNvPr id="116" name="Group 115"/>
          <p:cNvGrpSpPr/>
          <p:nvPr/>
        </p:nvGrpSpPr>
        <p:grpSpPr>
          <a:xfrm>
            <a:off x="1115667" y="544113"/>
            <a:ext cx="5114290" cy="11210772"/>
            <a:chOff x="1092807" y="620313"/>
            <a:chExt cx="5114290" cy="11210772"/>
          </a:xfrm>
        </p:grpSpPr>
        <p:sp>
          <p:nvSpPr>
            <p:cNvPr id="10" name="Rectangle 9"/>
            <p:cNvSpPr/>
            <p:nvPr/>
          </p:nvSpPr>
          <p:spPr>
            <a:xfrm>
              <a:off x="2697135" y="6967344"/>
              <a:ext cx="2124075" cy="70214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697134" y="4890567"/>
              <a:ext cx="2124075" cy="69327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Block Arc 32"/>
            <p:cNvSpPr/>
            <p:nvPr/>
          </p:nvSpPr>
          <p:spPr>
            <a:xfrm rot="5400000">
              <a:off x="3435322" y="4890567"/>
              <a:ext cx="2771775" cy="2771775"/>
            </a:xfrm>
            <a:prstGeom prst="blockArc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4" name="Arc 33"/>
            <p:cNvSpPr/>
            <p:nvPr/>
          </p:nvSpPr>
          <p:spPr>
            <a:xfrm rot="5400000">
              <a:off x="3778220" y="5259511"/>
              <a:ext cx="2085977" cy="2010731"/>
            </a:xfrm>
            <a:prstGeom prst="arc">
              <a:avLst>
                <a:gd name="adj1" fmla="val 10923393"/>
                <a:gd name="adj2" fmla="val 158430"/>
              </a:avLst>
            </a:prstGeom>
            <a:ln w="3810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6" name="Straight Connector 35"/>
            <p:cNvCxnSpPr/>
            <p:nvPr/>
          </p:nvCxnSpPr>
          <p:spPr>
            <a:xfrm flipH="1">
              <a:off x="2335824" y="5222914"/>
              <a:ext cx="2432994" cy="0"/>
            </a:xfrm>
            <a:prstGeom prst="line">
              <a:avLst/>
            </a:prstGeom>
            <a:ln w="3810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2747294" y="7313346"/>
              <a:ext cx="1914521" cy="9524"/>
            </a:xfrm>
            <a:prstGeom prst="line">
              <a:avLst/>
            </a:prstGeom>
            <a:ln w="3810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Rectangle 46"/>
            <p:cNvSpPr/>
            <p:nvPr/>
          </p:nvSpPr>
          <p:spPr>
            <a:xfrm rot="10800000">
              <a:off x="2686699" y="9049277"/>
              <a:ext cx="2124075" cy="69327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Block Arc 47"/>
            <p:cNvSpPr/>
            <p:nvPr/>
          </p:nvSpPr>
          <p:spPr>
            <a:xfrm rot="16200000">
              <a:off x="1300811" y="6970773"/>
              <a:ext cx="2771775" cy="2771775"/>
            </a:xfrm>
            <a:prstGeom prst="blockArc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49" name="Arc 48"/>
            <p:cNvSpPr/>
            <p:nvPr/>
          </p:nvSpPr>
          <p:spPr>
            <a:xfrm rot="16200000">
              <a:off x="1643711" y="7362873"/>
              <a:ext cx="2085977" cy="2010731"/>
            </a:xfrm>
            <a:prstGeom prst="arc">
              <a:avLst>
                <a:gd name="adj1" fmla="val 10923393"/>
                <a:gd name="adj2" fmla="val 21521388"/>
              </a:avLst>
            </a:prstGeom>
            <a:ln w="3810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0" name="Straight Connector 49"/>
            <p:cNvCxnSpPr/>
            <p:nvPr/>
          </p:nvCxnSpPr>
          <p:spPr>
            <a:xfrm rot="10800000" flipH="1">
              <a:off x="2739090" y="9410201"/>
              <a:ext cx="2432994" cy="0"/>
            </a:xfrm>
            <a:prstGeom prst="line">
              <a:avLst/>
            </a:prstGeom>
            <a:ln w="3810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Rectangle 53"/>
            <p:cNvSpPr/>
            <p:nvPr/>
          </p:nvSpPr>
          <p:spPr>
            <a:xfrm>
              <a:off x="1092807" y="11128944"/>
              <a:ext cx="3723047" cy="70214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" name="Block Arc 55"/>
            <p:cNvSpPr/>
            <p:nvPr/>
          </p:nvSpPr>
          <p:spPr>
            <a:xfrm rot="5400000">
              <a:off x="3429966" y="9052167"/>
              <a:ext cx="2771775" cy="2771775"/>
            </a:xfrm>
            <a:prstGeom prst="blockArc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57" name="Arc 56"/>
            <p:cNvSpPr/>
            <p:nvPr/>
          </p:nvSpPr>
          <p:spPr>
            <a:xfrm rot="5400000">
              <a:off x="3772864" y="9449686"/>
              <a:ext cx="2085977" cy="2010731"/>
            </a:xfrm>
            <a:prstGeom prst="arc">
              <a:avLst>
                <a:gd name="adj1" fmla="val 10923393"/>
                <a:gd name="adj2" fmla="val 158430"/>
              </a:avLst>
            </a:prstGeom>
            <a:ln w="3810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8" name="Arc 67"/>
            <p:cNvSpPr/>
            <p:nvPr/>
          </p:nvSpPr>
          <p:spPr>
            <a:xfrm rot="16200000">
              <a:off x="1651917" y="3210252"/>
              <a:ext cx="2085977" cy="2010731"/>
            </a:xfrm>
            <a:prstGeom prst="arc">
              <a:avLst>
                <a:gd name="adj1" fmla="val 10923393"/>
                <a:gd name="adj2" fmla="val 158430"/>
              </a:avLst>
            </a:prstGeom>
            <a:ln w="3810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1" name="Rectangle 70"/>
            <p:cNvSpPr/>
            <p:nvPr/>
          </p:nvSpPr>
          <p:spPr>
            <a:xfrm rot="10800000">
              <a:off x="2686699" y="4891079"/>
              <a:ext cx="2124075" cy="69327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" name="Block Arc 71"/>
            <p:cNvSpPr/>
            <p:nvPr/>
          </p:nvSpPr>
          <p:spPr>
            <a:xfrm rot="16200000">
              <a:off x="1300811" y="2812575"/>
              <a:ext cx="2771775" cy="2771775"/>
            </a:xfrm>
            <a:prstGeom prst="blockArc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73" name="Arc 72"/>
            <p:cNvSpPr/>
            <p:nvPr/>
          </p:nvSpPr>
          <p:spPr>
            <a:xfrm rot="16200000">
              <a:off x="1643711" y="3204675"/>
              <a:ext cx="2085977" cy="2010731"/>
            </a:xfrm>
            <a:prstGeom prst="arc">
              <a:avLst>
                <a:gd name="adj1" fmla="val 10923393"/>
                <a:gd name="adj2" fmla="val 158430"/>
              </a:avLst>
            </a:prstGeom>
            <a:ln w="3810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74" name="Straight Connector 73"/>
            <p:cNvCxnSpPr/>
            <p:nvPr/>
          </p:nvCxnSpPr>
          <p:spPr>
            <a:xfrm flipV="1">
              <a:off x="2777193" y="5228188"/>
              <a:ext cx="2071684" cy="14289"/>
            </a:xfrm>
            <a:prstGeom prst="line">
              <a:avLst/>
            </a:prstGeom>
            <a:ln w="3810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Rectangle 75"/>
            <p:cNvSpPr/>
            <p:nvPr/>
          </p:nvSpPr>
          <p:spPr>
            <a:xfrm>
              <a:off x="2687728" y="2812222"/>
              <a:ext cx="2124075" cy="70214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2687727" y="735445"/>
              <a:ext cx="2124075" cy="69327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5" name="Right Arrow 104"/>
            <p:cNvSpPr/>
            <p:nvPr/>
          </p:nvSpPr>
          <p:spPr>
            <a:xfrm rot="11855447">
              <a:off x="2138705" y="620313"/>
              <a:ext cx="1021233" cy="438184"/>
            </a:xfrm>
            <a:prstGeom prst="rightArrow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8" name="Block Arc 77"/>
            <p:cNvSpPr/>
            <p:nvPr/>
          </p:nvSpPr>
          <p:spPr>
            <a:xfrm rot="5400000">
              <a:off x="3425915" y="735445"/>
              <a:ext cx="2771775" cy="2771775"/>
            </a:xfrm>
            <a:prstGeom prst="blockArc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79" name="Arc 78"/>
            <p:cNvSpPr/>
            <p:nvPr/>
          </p:nvSpPr>
          <p:spPr>
            <a:xfrm rot="5400000">
              <a:off x="3768813" y="1104389"/>
              <a:ext cx="2085977" cy="2010731"/>
            </a:xfrm>
            <a:prstGeom prst="arc">
              <a:avLst>
                <a:gd name="adj1" fmla="val 10923393"/>
                <a:gd name="adj2" fmla="val 158430"/>
              </a:avLst>
            </a:prstGeom>
            <a:ln w="3810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80" name="Straight Connector 79"/>
            <p:cNvCxnSpPr/>
            <p:nvPr/>
          </p:nvCxnSpPr>
          <p:spPr>
            <a:xfrm flipH="1">
              <a:off x="2326417" y="1067792"/>
              <a:ext cx="2432994" cy="0"/>
            </a:xfrm>
            <a:prstGeom prst="line">
              <a:avLst/>
            </a:prstGeom>
            <a:ln w="3810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>
              <a:endCxn id="76" idx="1"/>
            </p:cNvCxnSpPr>
            <p:nvPr/>
          </p:nvCxnSpPr>
          <p:spPr>
            <a:xfrm flipH="1">
              <a:off x="2687728" y="3153769"/>
              <a:ext cx="1914522" cy="9524"/>
            </a:xfrm>
            <a:prstGeom prst="line">
              <a:avLst/>
            </a:prstGeom>
            <a:ln w="3810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>
              <a:off x="1391344" y="11480014"/>
              <a:ext cx="3335486" cy="19887"/>
            </a:xfrm>
            <a:prstGeom prst="line">
              <a:avLst/>
            </a:prstGeom>
            <a:ln w="3810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Right Arrow 103"/>
            <p:cNvSpPr/>
            <p:nvPr/>
          </p:nvSpPr>
          <p:spPr>
            <a:xfrm rot="9658057">
              <a:off x="2151918" y="1133444"/>
              <a:ext cx="1021233" cy="438184"/>
            </a:xfrm>
            <a:prstGeom prst="rightArrow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5347780" y="8906198"/>
            <a:ext cx="936720" cy="968125"/>
            <a:chOff x="5026498" y="8883542"/>
            <a:chExt cx="936720" cy="968125"/>
          </a:xfrm>
        </p:grpSpPr>
        <p:sp>
          <p:nvSpPr>
            <p:cNvPr id="91" name="Teardrop 90"/>
            <p:cNvSpPr/>
            <p:nvPr/>
          </p:nvSpPr>
          <p:spPr>
            <a:xfrm rot="8055389">
              <a:off x="5026498" y="8883542"/>
              <a:ext cx="936720" cy="936720"/>
            </a:xfrm>
            <a:prstGeom prst="teardrop">
              <a:avLst>
                <a:gd name="adj" fmla="val 124792"/>
              </a:avLst>
            </a:prstGeom>
            <a:solidFill>
              <a:schemeClr val="accent4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5234744" y="8928337"/>
              <a:ext cx="371475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5400" b="1" dirty="0" smtClean="0"/>
                <a:t>8</a:t>
              </a:r>
              <a:endParaRPr lang="en-GB" sz="5400" b="1" dirty="0"/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2180961" y="6081690"/>
            <a:ext cx="936720" cy="968125"/>
            <a:chOff x="5026498" y="8883542"/>
            <a:chExt cx="936720" cy="968125"/>
          </a:xfrm>
        </p:grpSpPr>
        <p:sp>
          <p:nvSpPr>
            <p:cNvPr id="95" name="Teardrop 94"/>
            <p:cNvSpPr/>
            <p:nvPr/>
          </p:nvSpPr>
          <p:spPr>
            <a:xfrm rot="8055389">
              <a:off x="5026498" y="8883542"/>
              <a:ext cx="936720" cy="936720"/>
            </a:xfrm>
            <a:prstGeom prst="teardrop">
              <a:avLst>
                <a:gd name="adj" fmla="val 124792"/>
              </a:avLst>
            </a:prstGeom>
            <a:solidFill>
              <a:schemeClr val="accent4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5234744" y="8928337"/>
              <a:ext cx="371475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5400" b="1" dirty="0"/>
                <a:t>9</a:t>
              </a: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2420549" y="1844862"/>
            <a:ext cx="990010" cy="936720"/>
            <a:chOff x="5026498" y="8883542"/>
            <a:chExt cx="990010" cy="936720"/>
          </a:xfrm>
        </p:grpSpPr>
        <p:sp>
          <p:nvSpPr>
            <p:cNvPr id="98" name="Teardrop 97"/>
            <p:cNvSpPr/>
            <p:nvPr/>
          </p:nvSpPr>
          <p:spPr>
            <a:xfrm rot="8055389">
              <a:off x="5026498" y="8883542"/>
              <a:ext cx="936720" cy="936720"/>
            </a:xfrm>
            <a:prstGeom prst="teardrop">
              <a:avLst>
                <a:gd name="adj" fmla="val 124792"/>
              </a:avLst>
            </a:prstGeom>
            <a:solidFill>
              <a:schemeClr val="accent4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5062722" y="8890237"/>
              <a:ext cx="95378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5400" b="1" dirty="0" smtClean="0"/>
                <a:t>11</a:t>
              </a:r>
              <a:endParaRPr lang="en-GB" sz="5400" b="1" dirty="0"/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4712776" y="4303206"/>
            <a:ext cx="990010" cy="936720"/>
            <a:chOff x="5026498" y="8883542"/>
            <a:chExt cx="990010" cy="936720"/>
          </a:xfrm>
        </p:grpSpPr>
        <p:sp>
          <p:nvSpPr>
            <p:cNvPr id="102" name="Teardrop 101"/>
            <p:cNvSpPr/>
            <p:nvPr/>
          </p:nvSpPr>
          <p:spPr>
            <a:xfrm rot="8055389">
              <a:off x="5026498" y="8883542"/>
              <a:ext cx="936720" cy="936720"/>
            </a:xfrm>
            <a:prstGeom prst="teardrop">
              <a:avLst>
                <a:gd name="adj" fmla="val 124792"/>
              </a:avLst>
            </a:prstGeom>
            <a:solidFill>
              <a:schemeClr val="accent4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5062722" y="8890237"/>
              <a:ext cx="95378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5400" b="1" dirty="0" smtClean="0"/>
                <a:t>10</a:t>
              </a:r>
              <a:endParaRPr lang="en-GB" sz="5400" b="1" dirty="0"/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4718239" y="8113593"/>
            <a:ext cx="961692" cy="1152716"/>
            <a:chOff x="-3003500" y="8648801"/>
            <a:chExt cx="961692" cy="969719"/>
          </a:xfrm>
        </p:grpSpPr>
        <p:sp>
          <p:nvSpPr>
            <p:cNvPr id="107" name="TextBox 106"/>
            <p:cNvSpPr txBox="1"/>
            <p:nvPr/>
          </p:nvSpPr>
          <p:spPr>
            <a:xfrm>
              <a:off x="-3003500" y="8648801"/>
              <a:ext cx="961692" cy="388374"/>
            </a:xfrm>
            <a:prstGeom prst="rect">
              <a:avLst/>
            </a:prstGeom>
            <a:noFill/>
            <a:ln w="19050">
              <a:solidFill>
                <a:srgbClr val="C0000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800" dirty="0" err="1" smtClean="0"/>
                <a:t>PSHE</a:t>
              </a:r>
              <a:r>
                <a:rPr lang="en-GB" sz="800" dirty="0" smtClean="0"/>
                <a:t>: My, My Peers and My Communit</a:t>
              </a:r>
              <a:r>
                <a:rPr lang="en-GB" sz="800" dirty="0" smtClean="0"/>
                <a:t>y </a:t>
              </a:r>
              <a:endParaRPr lang="en-GB" sz="800" dirty="0"/>
            </a:p>
          </p:txBody>
        </p:sp>
        <p:cxnSp>
          <p:nvCxnSpPr>
            <p:cNvPr id="109" name="Straight Arrow Connector 108"/>
            <p:cNvCxnSpPr>
              <a:stCxn id="107" idx="2"/>
            </p:cNvCxnSpPr>
            <p:nvPr/>
          </p:nvCxnSpPr>
          <p:spPr>
            <a:xfrm flipH="1">
              <a:off x="-2540602" y="9037175"/>
              <a:ext cx="17948" cy="581345"/>
            </a:xfrm>
            <a:prstGeom prst="straightConnector1">
              <a:avLst/>
            </a:prstGeom>
            <a:ln w="28575">
              <a:solidFill>
                <a:srgbClr val="C00000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4" name="TextBox 113"/>
          <p:cNvSpPr txBox="1"/>
          <p:nvPr/>
        </p:nvSpPr>
        <p:spPr>
          <a:xfrm>
            <a:off x="26732" y="1389684"/>
            <a:ext cx="1467909" cy="2031325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50" dirty="0" smtClean="0"/>
              <a:t>Teaching</a:t>
            </a:r>
          </a:p>
          <a:p>
            <a:r>
              <a:rPr lang="en-GB" sz="1050" dirty="0" smtClean="0"/>
              <a:t>Academia</a:t>
            </a:r>
          </a:p>
          <a:p>
            <a:r>
              <a:rPr lang="en-GB" sz="1050" dirty="0" smtClean="0"/>
              <a:t>Journalism</a:t>
            </a:r>
          </a:p>
          <a:p>
            <a:r>
              <a:rPr lang="en-GB" sz="1050" dirty="0" smtClean="0"/>
              <a:t>Business Management </a:t>
            </a:r>
          </a:p>
          <a:p>
            <a:r>
              <a:rPr lang="en-GB" sz="1050" dirty="0" smtClean="0"/>
              <a:t>Solicitor</a:t>
            </a:r>
          </a:p>
          <a:p>
            <a:r>
              <a:rPr lang="en-GB" sz="1050" dirty="0" smtClean="0"/>
              <a:t>Support Worker </a:t>
            </a:r>
          </a:p>
          <a:p>
            <a:r>
              <a:rPr lang="en-GB" sz="1050" dirty="0" smtClean="0"/>
              <a:t>Mental Health Worker </a:t>
            </a:r>
            <a:endParaRPr lang="en-GB" sz="1050" dirty="0" smtClean="0"/>
          </a:p>
          <a:p>
            <a:r>
              <a:rPr lang="en-GB" sz="1050" dirty="0" smtClean="0"/>
              <a:t>Barrister</a:t>
            </a:r>
          </a:p>
          <a:p>
            <a:r>
              <a:rPr lang="en-GB" sz="1050" dirty="0" smtClean="0"/>
              <a:t>Police</a:t>
            </a:r>
          </a:p>
          <a:p>
            <a:r>
              <a:rPr lang="en-GB" sz="1050" dirty="0" smtClean="0"/>
              <a:t>Nurse</a:t>
            </a:r>
          </a:p>
          <a:p>
            <a:r>
              <a:rPr lang="en-GB" sz="1050" dirty="0" smtClean="0"/>
              <a:t>Chaplain</a:t>
            </a:r>
          </a:p>
          <a:p>
            <a:r>
              <a:rPr lang="en-GB" sz="1050" dirty="0" smtClean="0"/>
              <a:t>International Relations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1274776" y="514454"/>
            <a:ext cx="1021431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/>
              <a:t>A Level Religious Studies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/>
              <a:t>A Level </a:t>
            </a:r>
            <a:r>
              <a:rPr lang="en-GB" sz="1100" dirty="0" smtClean="0"/>
              <a:t>Philosophy and/or Ethics </a:t>
            </a:r>
            <a:endParaRPr lang="en-GB" sz="1100" dirty="0"/>
          </a:p>
        </p:txBody>
      </p:sp>
      <p:sp>
        <p:nvSpPr>
          <p:cNvPr id="117" name="TextBox 116"/>
          <p:cNvSpPr txBox="1"/>
          <p:nvPr/>
        </p:nvSpPr>
        <p:spPr>
          <a:xfrm>
            <a:off x="624654" y="11835338"/>
            <a:ext cx="5224779" cy="24622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/>
              <a:t>Developing opinions grounded in </a:t>
            </a:r>
            <a:r>
              <a:rPr lang="en-GB" sz="1000" dirty="0" smtClean="0"/>
              <a:t>knowledge &amp; </a:t>
            </a:r>
            <a:r>
              <a:rPr lang="en-GB" sz="1000" dirty="0" smtClean="0"/>
              <a:t>make </a:t>
            </a:r>
            <a:r>
              <a:rPr lang="en-GB" sz="1000" dirty="0"/>
              <a:t>positive choices, reduce risk and stay </a:t>
            </a:r>
            <a:r>
              <a:rPr lang="en-GB" sz="1000" dirty="0" smtClean="0"/>
              <a:t>safe. </a:t>
            </a:r>
            <a:endParaRPr lang="en-GB" sz="1000" dirty="0"/>
          </a:p>
        </p:txBody>
      </p:sp>
      <p:sp>
        <p:nvSpPr>
          <p:cNvPr id="118" name="Bent Arrow 117"/>
          <p:cNvSpPr/>
          <p:nvPr/>
        </p:nvSpPr>
        <p:spPr>
          <a:xfrm rot="16200000" flipH="1">
            <a:off x="768318" y="869619"/>
            <a:ext cx="568913" cy="461088"/>
          </a:xfrm>
          <a:prstGeom prst="ben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457296" y="10658375"/>
            <a:ext cx="925793" cy="21544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GB" sz="800" dirty="0" smtClean="0"/>
              <a:t>RE: Judaism</a:t>
            </a:r>
            <a:endParaRPr lang="en-GB" sz="800" dirty="0"/>
          </a:p>
        </p:txBody>
      </p:sp>
      <p:cxnSp>
        <p:nvCxnSpPr>
          <p:cNvPr id="59" name="Straight Arrow Connector 58"/>
          <p:cNvCxnSpPr/>
          <p:nvPr/>
        </p:nvCxnSpPr>
        <p:spPr>
          <a:xfrm flipH="1">
            <a:off x="1950641" y="10872933"/>
            <a:ext cx="1" cy="530097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69" idx="2"/>
          </p:cNvCxnSpPr>
          <p:nvPr/>
        </p:nvCxnSpPr>
        <p:spPr>
          <a:xfrm flipH="1">
            <a:off x="4767582" y="10766097"/>
            <a:ext cx="1" cy="499737"/>
          </a:xfrm>
          <a:prstGeom prst="straightConnector1">
            <a:avLst/>
          </a:prstGeom>
          <a:ln w="28575">
            <a:solidFill>
              <a:srgbClr val="C00000"/>
            </a:solidFill>
            <a:headEnd type="none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4218179" y="10550653"/>
            <a:ext cx="1098807" cy="215444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GB" sz="800" dirty="0" err="1" smtClean="0"/>
              <a:t>PSHE</a:t>
            </a:r>
            <a:r>
              <a:rPr lang="en-GB" sz="800" dirty="0" smtClean="0"/>
              <a:t>: </a:t>
            </a:r>
            <a:r>
              <a:rPr lang="en-GB" sz="800" dirty="0" err="1" smtClean="0"/>
              <a:t>RSE</a:t>
            </a:r>
            <a:endParaRPr lang="en-GB" sz="800" dirty="0"/>
          </a:p>
        </p:txBody>
      </p:sp>
      <p:sp>
        <p:nvSpPr>
          <p:cNvPr id="70" name="TextBox 69"/>
          <p:cNvSpPr txBox="1"/>
          <p:nvPr/>
        </p:nvSpPr>
        <p:spPr>
          <a:xfrm>
            <a:off x="4968146" y="10133459"/>
            <a:ext cx="1007684" cy="21544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GB" sz="800" dirty="0" smtClean="0"/>
              <a:t>RE: Islam</a:t>
            </a:r>
            <a:endParaRPr lang="en-GB" sz="800" dirty="0"/>
          </a:p>
        </p:txBody>
      </p:sp>
      <p:cxnSp>
        <p:nvCxnSpPr>
          <p:cNvPr id="75" name="Straight Arrow Connector 74"/>
          <p:cNvCxnSpPr/>
          <p:nvPr/>
        </p:nvCxnSpPr>
        <p:spPr>
          <a:xfrm flipH="1">
            <a:off x="5525906" y="10356046"/>
            <a:ext cx="15816" cy="86851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2" name="Group 81"/>
          <p:cNvGrpSpPr/>
          <p:nvPr/>
        </p:nvGrpSpPr>
        <p:grpSpPr>
          <a:xfrm>
            <a:off x="3669199" y="8267213"/>
            <a:ext cx="925793" cy="1121148"/>
            <a:chOff x="-1029010" y="10358866"/>
            <a:chExt cx="925793" cy="1121148"/>
          </a:xfrm>
        </p:grpSpPr>
        <p:sp>
          <p:nvSpPr>
            <p:cNvPr id="83" name="TextBox 82"/>
            <p:cNvSpPr txBox="1"/>
            <p:nvPr/>
          </p:nvSpPr>
          <p:spPr>
            <a:xfrm>
              <a:off x="-1029010" y="10358866"/>
              <a:ext cx="925793" cy="338554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800" dirty="0" smtClean="0"/>
                <a:t>RE: Introduction to Philosophy </a:t>
              </a:r>
              <a:endParaRPr lang="en-GB" sz="800" dirty="0"/>
            </a:p>
          </p:txBody>
        </p:sp>
        <p:cxnSp>
          <p:nvCxnSpPr>
            <p:cNvPr id="84" name="Straight Arrow Connector 83"/>
            <p:cNvCxnSpPr>
              <a:stCxn id="83" idx="2"/>
            </p:cNvCxnSpPr>
            <p:nvPr/>
          </p:nvCxnSpPr>
          <p:spPr>
            <a:xfrm>
              <a:off x="-566113" y="10697420"/>
              <a:ext cx="0" cy="782594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9" name="Group 88"/>
          <p:cNvGrpSpPr/>
          <p:nvPr/>
        </p:nvGrpSpPr>
        <p:grpSpPr>
          <a:xfrm>
            <a:off x="2280011" y="10256486"/>
            <a:ext cx="1113105" cy="1174913"/>
            <a:chOff x="-3003500" y="8814813"/>
            <a:chExt cx="1032643" cy="803707"/>
          </a:xfrm>
        </p:grpSpPr>
        <p:sp>
          <p:nvSpPr>
            <p:cNvPr id="90" name="TextBox 89"/>
            <p:cNvSpPr txBox="1"/>
            <p:nvPr/>
          </p:nvSpPr>
          <p:spPr>
            <a:xfrm>
              <a:off x="-3003500" y="8814813"/>
              <a:ext cx="1032643" cy="153157"/>
            </a:xfrm>
            <a:prstGeom prst="rect">
              <a:avLst/>
            </a:prstGeom>
            <a:noFill/>
            <a:ln w="19050">
              <a:solidFill>
                <a:srgbClr val="C0000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800" dirty="0" err="1" smtClean="0"/>
                <a:t>PSHE</a:t>
              </a:r>
              <a:r>
                <a:rPr lang="en-GB" sz="800" dirty="0" smtClean="0"/>
                <a:t> ‘Changing Me’ </a:t>
              </a:r>
              <a:endParaRPr lang="en-GB" sz="800" dirty="0"/>
            </a:p>
          </p:txBody>
        </p:sp>
        <p:cxnSp>
          <p:nvCxnSpPr>
            <p:cNvPr id="100" name="Straight Arrow Connector 99"/>
            <p:cNvCxnSpPr/>
            <p:nvPr/>
          </p:nvCxnSpPr>
          <p:spPr>
            <a:xfrm flipH="1">
              <a:off x="-2540601" y="8966889"/>
              <a:ext cx="8455" cy="651631"/>
            </a:xfrm>
            <a:prstGeom prst="straightConnector1">
              <a:avLst/>
            </a:prstGeom>
            <a:ln w="28575">
              <a:solidFill>
                <a:srgbClr val="C00000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6" name="Group 105"/>
          <p:cNvGrpSpPr/>
          <p:nvPr/>
        </p:nvGrpSpPr>
        <p:grpSpPr>
          <a:xfrm>
            <a:off x="4078867" y="6463963"/>
            <a:ext cx="925793" cy="885488"/>
            <a:chOff x="-1029010" y="10420421"/>
            <a:chExt cx="925793" cy="885488"/>
          </a:xfrm>
        </p:grpSpPr>
        <p:sp>
          <p:nvSpPr>
            <p:cNvPr id="108" name="TextBox 107"/>
            <p:cNvSpPr txBox="1"/>
            <p:nvPr/>
          </p:nvSpPr>
          <p:spPr>
            <a:xfrm>
              <a:off x="-1029010" y="10420421"/>
              <a:ext cx="925793" cy="215444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800" dirty="0" smtClean="0"/>
                <a:t>RE: Hinduism </a:t>
              </a:r>
              <a:endParaRPr lang="en-GB" sz="800" dirty="0"/>
            </a:p>
          </p:txBody>
        </p:sp>
        <p:cxnSp>
          <p:nvCxnSpPr>
            <p:cNvPr id="119" name="Straight Arrow Connector 118"/>
            <p:cNvCxnSpPr>
              <a:stCxn id="108" idx="2"/>
            </p:cNvCxnSpPr>
            <p:nvPr/>
          </p:nvCxnSpPr>
          <p:spPr>
            <a:xfrm>
              <a:off x="-566113" y="10635865"/>
              <a:ext cx="0" cy="670044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0" name="Group 119"/>
          <p:cNvGrpSpPr/>
          <p:nvPr/>
        </p:nvGrpSpPr>
        <p:grpSpPr>
          <a:xfrm>
            <a:off x="5125132" y="6170706"/>
            <a:ext cx="817363" cy="752712"/>
            <a:chOff x="-3119966" y="7960901"/>
            <a:chExt cx="925793" cy="905054"/>
          </a:xfrm>
        </p:grpSpPr>
        <p:sp>
          <p:nvSpPr>
            <p:cNvPr id="121" name="TextBox 120"/>
            <p:cNvSpPr txBox="1"/>
            <p:nvPr/>
          </p:nvSpPr>
          <p:spPr>
            <a:xfrm>
              <a:off x="-3119966" y="7960901"/>
              <a:ext cx="925793" cy="259048"/>
            </a:xfrm>
            <a:prstGeom prst="rect">
              <a:avLst/>
            </a:prstGeom>
            <a:noFill/>
            <a:ln w="19050">
              <a:solidFill>
                <a:srgbClr val="C0000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800" dirty="0" err="1" smtClean="0"/>
                <a:t>PSHE</a:t>
              </a:r>
              <a:r>
                <a:rPr lang="en-GB" sz="800" dirty="0" smtClean="0"/>
                <a:t>: </a:t>
              </a:r>
              <a:r>
                <a:rPr lang="en-GB" sz="800" dirty="0" err="1" smtClean="0"/>
                <a:t>RSE</a:t>
              </a:r>
              <a:endParaRPr lang="en-GB" sz="800" dirty="0"/>
            </a:p>
          </p:txBody>
        </p:sp>
        <p:cxnSp>
          <p:nvCxnSpPr>
            <p:cNvPr id="122" name="Straight Arrow Connector 121"/>
            <p:cNvCxnSpPr>
              <a:stCxn id="121" idx="2"/>
            </p:cNvCxnSpPr>
            <p:nvPr/>
          </p:nvCxnSpPr>
          <p:spPr>
            <a:xfrm>
              <a:off x="-2657069" y="8219949"/>
              <a:ext cx="0" cy="646006"/>
            </a:xfrm>
            <a:prstGeom prst="straightConnector1">
              <a:avLst/>
            </a:prstGeom>
            <a:ln w="28575">
              <a:solidFill>
                <a:srgbClr val="C00000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3" name="Group 122"/>
          <p:cNvGrpSpPr/>
          <p:nvPr/>
        </p:nvGrpSpPr>
        <p:grpSpPr>
          <a:xfrm>
            <a:off x="1667719" y="8249856"/>
            <a:ext cx="925793" cy="947043"/>
            <a:chOff x="-5082982" y="8631194"/>
            <a:chExt cx="925793" cy="947043"/>
          </a:xfrm>
        </p:grpSpPr>
        <p:sp>
          <p:nvSpPr>
            <p:cNvPr id="124" name="TextBox 123"/>
            <p:cNvSpPr txBox="1"/>
            <p:nvPr/>
          </p:nvSpPr>
          <p:spPr>
            <a:xfrm>
              <a:off x="-5082982" y="8631194"/>
              <a:ext cx="925793" cy="338554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800" dirty="0" smtClean="0"/>
                <a:t>RE: Religion in th</a:t>
              </a:r>
              <a:r>
                <a:rPr lang="en-GB" sz="800" dirty="0" smtClean="0"/>
                <a:t>e Media </a:t>
              </a:r>
              <a:endParaRPr lang="en-GB" sz="800" dirty="0"/>
            </a:p>
          </p:txBody>
        </p:sp>
        <p:cxnSp>
          <p:nvCxnSpPr>
            <p:cNvPr id="125" name="Straight Arrow Connector 124"/>
            <p:cNvCxnSpPr>
              <a:stCxn id="124" idx="2"/>
            </p:cNvCxnSpPr>
            <p:nvPr/>
          </p:nvCxnSpPr>
          <p:spPr>
            <a:xfrm>
              <a:off x="-4620085" y="8969748"/>
              <a:ext cx="0" cy="608489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9" name="Group 128"/>
          <p:cNvGrpSpPr/>
          <p:nvPr/>
        </p:nvGrpSpPr>
        <p:grpSpPr>
          <a:xfrm>
            <a:off x="2618296" y="8688018"/>
            <a:ext cx="925793" cy="753468"/>
            <a:chOff x="-4137524" y="9811813"/>
            <a:chExt cx="925793" cy="633853"/>
          </a:xfrm>
        </p:grpSpPr>
        <p:sp>
          <p:nvSpPr>
            <p:cNvPr id="130" name="TextBox 129"/>
            <p:cNvSpPr txBox="1"/>
            <p:nvPr/>
          </p:nvSpPr>
          <p:spPr>
            <a:xfrm>
              <a:off x="-4137524" y="9811813"/>
              <a:ext cx="925793" cy="284808"/>
            </a:xfrm>
            <a:prstGeom prst="rect">
              <a:avLst/>
            </a:prstGeom>
            <a:noFill/>
            <a:ln w="19050">
              <a:solidFill>
                <a:srgbClr val="C0000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800" dirty="0" err="1" smtClean="0"/>
                <a:t>PSHE</a:t>
              </a:r>
              <a:r>
                <a:rPr lang="en-GB" sz="800" dirty="0" smtClean="0"/>
                <a:t>: Looking to the Future </a:t>
              </a:r>
              <a:endParaRPr lang="en-GB" sz="800" dirty="0"/>
            </a:p>
          </p:txBody>
        </p:sp>
        <p:cxnSp>
          <p:nvCxnSpPr>
            <p:cNvPr id="131" name="Straight Arrow Connector 130"/>
            <p:cNvCxnSpPr>
              <a:stCxn id="130" idx="2"/>
            </p:cNvCxnSpPr>
            <p:nvPr/>
          </p:nvCxnSpPr>
          <p:spPr>
            <a:xfrm>
              <a:off x="-3674627" y="10096621"/>
              <a:ext cx="0" cy="349045"/>
            </a:xfrm>
            <a:prstGeom prst="straightConnector1">
              <a:avLst/>
            </a:prstGeom>
            <a:ln w="28575">
              <a:solidFill>
                <a:srgbClr val="C00000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5" name="Group 134"/>
          <p:cNvGrpSpPr/>
          <p:nvPr/>
        </p:nvGrpSpPr>
        <p:grpSpPr>
          <a:xfrm>
            <a:off x="797075" y="7535183"/>
            <a:ext cx="1014905" cy="922877"/>
            <a:chOff x="-3010468" y="9129225"/>
            <a:chExt cx="925793" cy="904507"/>
          </a:xfrm>
        </p:grpSpPr>
        <p:sp>
          <p:nvSpPr>
            <p:cNvPr id="136" name="TextBox 135"/>
            <p:cNvSpPr txBox="1"/>
            <p:nvPr/>
          </p:nvSpPr>
          <p:spPr>
            <a:xfrm>
              <a:off x="-3010468" y="9129225"/>
              <a:ext cx="925793" cy="211156"/>
            </a:xfrm>
            <a:prstGeom prst="rect">
              <a:avLst/>
            </a:prstGeom>
            <a:noFill/>
            <a:ln w="19050">
              <a:solidFill>
                <a:srgbClr val="C0000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800" dirty="0" err="1" smtClean="0"/>
                <a:t>PSHE</a:t>
              </a:r>
              <a:r>
                <a:rPr lang="en-GB" sz="800" dirty="0" smtClean="0"/>
                <a:t>: </a:t>
              </a:r>
              <a:r>
                <a:rPr lang="en-GB" sz="800" dirty="0" err="1" smtClean="0"/>
                <a:t>RSE</a:t>
              </a:r>
              <a:endParaRPr lang="en-GB" sz="800" dirty="0"/>
            </a:p>
          </p:txBody>
        </p:sp>
        <p:cxnSp>
          <p:nvCxnSpPr>
            <p:cNvPr id="137" name="Straight Arrow Connector 136"/>
            <p:cNvCxnSpPr>
              <a:stCxn id="136" idx="2"/>
            </p:cNvCxnSpPr>
            <p:nvPr/>
          </p:nvCxnSpPr>
          <p:spPr>
            <a:xfrm>
              <a:off x="-2547571" y="9340381"/>
              <a:ext cx="0" cy="693351"/>
            </a:xfrm>
            <a:prstGeom prst="straightConnector1">
              <a:avLst/>
            </a:prstGeom>
            <a:ln w="28575">
              <a:solidFill>
                <a:srgbClr val="C00000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0" name="Group 149"/>
          <p:cNvGrpSpPr/>
          <p:nvPr/>
        </p:nvGrpSpPr>
        <p:grpSpPr>
          <a:xfrm>
            <a:off x="5555867" y="5064850"/>
            <a:ext cx="1202804" cy="660486"/>
            <a:chOff x="-2942083" y="9204490"/>
            <a:chExt cx="857408" cy="812793"/>
          </a:xfrm>
        </p:grpSpPr>
        <p:sp>
          <p:nvSpPr>
            <p:cNvPr id="151" name="TextBox 150"/>
            <p:cNvSpPr txBox="1"/>
            <p:nvPr/>
          </p:nvSpPr>
          <p:spPr>
            <a:xfrm>
              <a:off x="-2814767" y="9204490"/>
              <a:ext cx="730092" cy="265125"/>
            </a:xfrm>
            <a:prstGeom prst="rect">
              <a:avLst/>
            </a:prstGeom>
            <a:noFill/>
            <a:ln w="19050">
              <a:solidFill>
                <a:srgbClr val="C0000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800" dirty="0" err="1" smtClean="0"/>
                <a:t>PSHE</a:t>
              </a:r>
              <a:r>
                <a:rPr lang="en-GB" sz="800" dirty="0" smtClean="0"/>
                <a:t>: My Lifestyle</a:t>
              </a:r>
              <a:endParaRPr lang="en-GB" sz="800" dirty="0"/>
            </a:p>
          </p:txBody>
        </p:sp>
        <p:cxnSp>
          <p:nvCxnSpPr>
            <p:cNvPr id="152" name="Straight Arrow Connector 151"/>
            <p:cNvCxnSpPr>
              <a:stCxn id="151" idx="2"/>
            </p:cNvCxnSpPr>
            <p:nvPr/>
          </p:nvCxnSpPr>
          <p:spPr>
            <a:xfrm flipH="1">
              <a:off x="-2942083" y="9469615"/>
              <a:ext cx="492362" cy="547668"/>
            </a:xfrm>
            <a:prstGeom prst="straightConnector1">
              <a:avLst/>
            </a:prstGeom>
            <a:ln w="28575">
              <a:solidFill>
                <a:srgbClr val="C00000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3" name="Group 152"/>
          <p:cNvGrpSpPr/>
          <p:nvPr/>
        </p:nvGrpSpPr>
        <p:grpSpPr>
          <a:xfrm>
            <a:off x="3619420" y="5523196"/>
            <a:ext cx="1738383" cy="215444"/>
            <a:chOff x="-1451620" y="12018595"/>
            <a:chExt cx="1738383" cy="215444"/>
          </a:xfrm>
        </p:grpSpPr>
        <p:sp>
          <p:nvSpPr>
            <p:cNvPr id="154" name="TextBox 153"/>
            <p:cNvSpPr txBox="1"/>
            <p:nvPr/>
          </p:nvSpPr>
          <p:spPr>
            <a:xfrm>
              <a:off x="-1451620" y="12018595"/>
              <a:ext cx="925793" cy="215444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800" dirty="0" smtClean="0"/>
                <a:t>RE: Buddhism </a:t>
              </a:r>
              <a:endParaRPr lang="en-GB" sz="800" dirty="0"/>
            </a:p>
          </p:txBody>
        </p:sp>
        <p:cxnSp>
          <p:nvCxnSpPr>
            <p:cNvPr id="155" name="Straight Arrow Connector 154"/>
            <p:cNvCxnSpPr/>
            <p:nvPr/>
          </p:nvCxnSpPr>
          <p:spPr>
            <a:xfrm flipV="1">
              <a:off x="-534027" y="12118111"/>
              <a:ext cx="820790" cy="28819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0" name="Group 159"/>
          <p:cNvGrpSpPr/>
          <p:nvPr/>
        </p:nvGrpSpPr>
        <p:grpSpPr>
          <a:xfrm>
            <a:off x="1083098" y="3703376"/>
            <a:ext cx="946306" cy="1104029"/>
            <a:chOff x="-741095" y="9995971"/>
            <a:chExt cx="946306" cy="1406631"/>
          </a:xfrm>
        </p:grpSpPr>
        <p:sp>
          <p:nvSpPr>
            <p:cNvPr id="161" name="TextBox 160"/>
            <p:cNvSpPr txBox="1"/>
            <p:nvPr/>
          </p:nvSpPr>
          <p:spPr>
            <a:xfrm>
              <a:off x="-741095" y="9995971"/>
              <a:ext cx="946306" cy="431348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800" dirty="0" smtClean="0"/>
                <a:t>RE: Religion, War and Conflict </a:t>
              </a:r>
              <a:endParaRPr lang="en-GB" sz="800" dirty="0"/>
            </a:p>
          </p:txBody>
        </p:sp>
        <p:cxnSp>
          <p:nvCxnSpPr>
            <p:cNvPr id="162" name="Straight Arrow Connector 161"/>
            <p:cNvCxnSpPr>
              <a:stCxn id="161" idx="2"/>
            </p:cNvCxnSpPr>
            <p:nvPr/>
          </p:nvCxnSpPr>
          <p:spPr>
            <a:xfrm>
              <a:off x="-267942" y="10427319"/>
              <a:ext cx="10256" cy="97528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3" name="Group 162"/>
          <p:cNvGrpSpPr/>
          <p:nvPr/>
        </p:nvGrpSpPr>
        <p:grpSpPr>
          <a:xfrm>
            <a:off x="5768857" y="5689840"/>
            <a:ext cx="746153" cy="740904"/>
            <a:chOff x="-2765314" y="9088171"/>
            <a:chExt cx="680639" cy="1008520"/>
          </a:xfrm>
        </p:grpSpPr>
        <p:sp>
          <p:nvSpPr>
            <p:cNvPr id="164" name="TextBox 163"/>
            <p:cNvSpPr txBox="1"/>
            <p:nvPr/>
          </p:nvSpPr>
          <p:spPr>
            <a:xfrm>
              <a:off x="-2765314" y="9088171"/>
              <a:ext cx="680639" cy="293263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800" dirty="0" smtClean="0"/>
                <a:t>RE: </a:t>
              </a:r>
              <a:r>
                <a:rPr lang="en-GB" sz="800" dirty="0"/>
                <a:t>E</a:t>
              </a:r>
              <a:r>
                <a:rPr lang="en-GB" sz="800" dirty="0" smtClean="0"/>
                <a:t>thics </a:t>
              </a:r>
              <a:endParaRPr lang="en-GB" sz="800" dirty="0"/>
            </a:p>
          </p:txBody>
        </p:sp>
        <p:cxnSp>
          <p:nvCxnSpPr>
            <p:cNvPr id="165" name="Straight Arrow Connector 164"/>
            <p:cNvCxnSpPr>
              <a:stCxn id="164" idx="2"/>
            </p:cNvCxnSpPr>
            <p:nvPr/>
          </p:nvCxnSpPr>
          <p:spPr>
            <a:xfrm flipH="1">
              <a:off x="-2429874" y="9381434"/>
              <a:ext cx="4880" cy="715257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2" name="Group 181"/>
          <p:cNvGrpSpPr/>
          <p:nvPr/>
        </p:nvGrpSpPr>
        <p:grpSpPr>
          <a:xfrm>
            <a:off x="3624573" y="1593618"/>
            <a:ext cx="925793" cy="1559658"/>
            <a:chOff x="-1160715" y="10225664"/>
            <a:chExt cx="925793" cy="1559658"/>
          </a:xfrm>
        </p:grpSpPr>
        <p:sp>
          <p:nvSpPr>
            <p:cNvPr id="183" name="TextBox 182"/>
            <p:cNvSpPr txBox="1"/>
            <p:nvPr/>
          </p:nvSpPr>
          <p:spPr>
            <a:xfrm>
              <a:off x="-1160715" y="10225664"/>
              <a:ext cx="925793" cy="215444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800" dirty="0" smtClean="0"/>
                <a:t>RE: Islam  </a:t>
              </a:r>
              <a:endParaRPr lang="en-GB" sz="800" dirty="0"/>
            </a:p>
          </p:txBody>
        </p:sp>
        <p:cxnSp>
          <p:nvCxnSpPr>
            <p:cNvPr id="184" name="Straight Arrow Connector 183"/>
            <p:cNvCxnSpPr>
              <a:stCxn id="183" idx="2"/>
            </p:cNvCxnSpPr>
            <p:nvPr/>
          </p:nvCxnSpPr>
          <p:spPr>
            <a:xfrm>
              <a:off x="-697818" y="10441108"/>
              <a:ext cx="0" cy="1344214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6" name="Group 185"/>
          <p:cNvGrpSpPr/>
          <p:nvPr/>
        </p:nvGrpSpPr>
        <p:grpSpPr>
          <a:xfrm>
            <a:off x="4172142" y="117899"/>
            <a:ext cx="994050" cy="1120135"/>
            <a:chOff x="-3299805" y="8776217"/>
            <a:chExt cx="492084" cy="879258"/>
          </a:xfrm>
        </p:grpSpPr>
        <p:sp>
          <p:nvSpPr>
            <p:cNvPr id="187" name="TextBox 186"/>
            <p:cNvSpPr txBox="1"/>
            <p:nvPr/>
          </p:nvSpPr>
          <p:spPr>
            <a:xfrm>
              <a:off x="-3299805" y="8776217"/>
              <a:ext cx="492084" cy="169114"/>
            </a:xfrm>
            <a:prstGeom prst="rect">
              <a:avLst/>
            </a:prstGeom>
            <a:noFill/>
            <a:ln w="19050">
              <a:solidFill>
                <a:srgbClr val="C0000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800" dirty="0" err="1" smtClean="0"/>
                <a:t>PSHE</a:t>
              </a:r>
              <a:r>
                <a:rPr lang="en-GB" sz="800" dirty="0" smtClean="0"/>
                <a:t>: </a:t>
              </a:r>
              <a:r>
                <a:rPr lang="en-GB" sz="800" dirty="0" err="1" smtClean="0"/>
                <a:t>RSE</a:t>
              </a:r>
              <a:endParaRPr lang="en-GB" sz="800" dirty="0"/>
            </a:p>
          </p:txBody>
        </p:sp>
        <p:cxnSp>
          <p:nvCxnSpPr>
            <p:cNvPr id="188" name="Straight Arrow Connector 187"/>
            <p:cNvCxnSpPr>
              <a:stCxn id="187" idx="2"/>
            </p:cNvCxnSpPr>
            <p:nvPr/>
          </p:nvCxnSpPr>
          <p:spPr>
            <a:xfrm flipH="1">
              <a:off x="-3067550" y="8945331"/>
              <a:ext cx="13786" cy="710144"/>
            </a:xfrm>
            <a:prstGeom prst="straightConnector1">
              <a:avLst/>
            </a:prstGeom>
            <a:ln w="28575">
              <a:solidFill>
                <a:srgbClr val="C00000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2" name="Group 171"/>
          <p:cNvGrpSpPr/>
          <p:nvPr/>
        </p:nvGrpSpPr>
        <p:grpSpPr>
          <a:xfrm>
            <a:off x="3124203" y="5936812"/>
            <a:ext cx="925793" cy="1152717"/>
            <a:chOff x="-3579306" y="8605153"/>
            <a:chExt cx="925793" cy="969720"/>
          </a:xfrm>
        </p:grpSpPr>
        <p:sp>
          <p:nvSpPr>
            <p:cNvPr id="185" name="TextBox 184"/>
            <p:cNvSpPr txBox="1"/>
            <p:nvPr/>
          </p:nvSpPr>
          <p:spPr>
            <a:xfrm>
              <a:off x="-3579306" y="8605153"/>
              <a:ext cx="925793" cy="388374"/>
            </a:xfrm>
            <a:prstGeom prst="rect">
              <a:avLst/>
            </a:prstGeom>
            <a:noFill/>
            <a:ln w="19050">
              <a:solidFill>
                <a:srgbClr val="C0000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800" dirty="0" err="1" smtClean="0"/>
                <a:t>PSHE</a:t>
              </a:r>
              <a:r>
                <a:rPr lang="en-GB" sz="800" dirty="0" smtClean="0"/>
                <a:t>: My Life and Mental Health </a:t>
              </a:r>
              <a:endParaRPr lang="en-GB" sz="800" dirty="0"/>
            </a:p>
          </p:txBody>
        </p:sp>
        <p:cxnSp>
          <p:nvCxnSpPr>
            <p:cNvPr id="189" name="Straight Arrow Connector 188"/>
            <p:cNvCxnSpPr>
              <a:stCxn id="185" idx="2"/>
            </p:cNvCxnSpPr>
            <p:nvPr/>
          </p:nvCxnSpPr>
          <p:spPr>
            <a:xfrm>
              <a:off x="-3116409" y="8993527"/>
              <a:ext cx="0" cy="581346"/>
            </a:xfrm>
            <a:prstGeom prst="straightConnector1">
              <a:avLst/>
            </a:prstGeom>
            <a:ln w="28575">
              <a:solidFill>
                <a:srgbClr val="C00000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5" name="Group 204"/>
          <p:cNvGrpSpPr/>
          <p:nvPr/>
        </p:nvGrpSpPr>
        <p:grpSpPr>
          <a:xfrm>
            <a:off x="3115872" y="10545072"/>
            <a:ext cx="925793" cy="1059593"/>
            <a:chOff x="-1067784" y="10321852"/>
            <a:chExt cx="925793" cy="1059593"/>
          </a:xfrm>
        </p:grpSpPr>
        <p:sp>
          <p:nvSpPr>
            <p:cNvPr id="209" name="TextBox 208"/>
            <p:cNvSpPr txBox="1"/>
            <p:nvPr/>
          </p:nvSpPr>
          <p:spPr>
            <a:xfrm>
              <a:off x="-1067784" y="10321852"/>
              <a:ext cx="925793" cy="215444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800" dirty="0" smtClean="0"/>
                <a:t>RE: Christianity </a:t>
              </a:r>
              <a:endParaRPr lang="en-GB" sz="800" dirty="0"/>
            </a:p>
          </p:txBody>
        </p:sp>
        <p:cxnSp>
          <p:nvCxnSpPr>
            <p:cNvPr id="221" name="Straight Arrow Connector 220"/>
            <p:cNvCxnSpPr>
              <a:stCxn id="209" idx="2"/>
            </p:cNvCxnSpPr>
            <p:nvPr/>
          </p:nvCxnSpPr>
          <p:spPr>
            <a:xfrm>
              <a:off x="-604887" y="10537296"/>
              <a:ext cx="0" cy="844149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2" name="Group 221"/>
          <p:cNvGrpSpPr/>
          <p:nvPr/>
        </p:nvGrpSpPr>
        <p:grpSpPr>
          <a:xfrm>
            <a:off x="1248717" y="6295977"/>
            <a:ext cx="968694" cy="1096034"/>
            <a:chOff x="-1029010" y="10373742"/>
            <a:chExt cx="925793" cy="1570982"/>
          </a:xfrm>
        </p:grpSpPr>
        <p:sp>
          <p:nvSpPr>
            <p:cNvPr id="226" name="TextBox 225"/>
            <p:cNvSpPr txBox="1"/>
            <p:nvPr/>
          </p:nvSpPr>
          <p:spPr>
            <a:xfrm>
              <a:off x="-1029010" y="10373742"/>
              <a:ext cx="925793" cy="308803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800" dirty="0" smtClean="0"/>
                <a:t>RE: Sikhism </a:t>
              </a:r>
              <a:endParaRPr lang="en-GB" sz="800" dirty="0"/>
            </a:p>
          </p:txBody>
        </p:sp>
        <p:cxnSp>
          <p:nvCxnSpPr>
            <p:cNvPr id="227" name="Straight Arrow Connector 226"/>
            <p:cNvCxnSpPr>
              <a:stCxn id="226" idx="2"/>
            </p:cNvCxnSpPr>
            <p:nvPr/>
          </p:nvCxnSpPr>
          <p:spPr>
            <a:xfrm>
              <a:off x="-566113" y="10682545"/>
              <a:ext cx="1" cy="1262179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1" name="Group 230"/>
          <p:cNvGrpSpPr/>
          <p:nvPr/>
        </p:nvGrpSpPr>
        <p:grpSpPr>
          <a:xfrm>
            <a:off x="3892187" y="4005159"/>
            <a:ext cx="925793" cy="1026872"/>
            <a:chOff x="-3565117" y="10528724"/>
            <a:chExt cx="925793" cy="1330534"/>
          </a:xfrm>
        </p:grpSpPr>
        <p:sp>
          <p:nvSpPr>
            <p:cNvPr id="232" name="TextBox 231"/>
            <p:cNvSpPr txBox="1"/>
            <p:nvPr/>
          </p:nvSpPr>
          <p:spPr>
            <a:xfrm>
              <a:off x="-3565117" y="10528724"/>
              <a:ext cx="925793" cy="279154"/>
            </a:xfrm>
            <a:prstGeom prst="rect">
              <a:avLst/>
            </a:prstGeom>
            <a:noFill/>
            <a:ln w="19050">
              <a:solidFill>
                <a:srgbClr val="C0000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800" dirty="0" err="1" smtClean="0"/>
                <a:t>PSHE</a:t>
              </a:r>
              <a:r>
                <a:rPr lang="en-GB" sz="800" dirty="0" smtClean="0"/>
                <a:t>: </a:t>
              </a:r>
              <a:r>
                <a:rPr lang="en-GB" sz="800" dirty="0" err="1" smtClean="0"/>
                <a:t>RSE</a:t>
              </a:r>
              <a:endParaRPr lang="en-GB" sz="800" dirty="0" smtClean="0"/>
            </a:p>
          </p:txBody>
        </p:sp>
        <p:cxnSp>
          <p:nvCxnSpPr>
            <p:cNvPr id="233" name="Straight Arrow Connector 232"/>
            <p:cNvCxnSpPr>
              <a:stCxn id="232" idx="2"/>
            </p:cNvCxnSpPr>
            <p:nvPr/>
          </p:nvCxnSpPr>
          <p:spPr>
            <a:xfrm>
              <a:off x="-3102220" y="10807878"/>
              <a:ext cx="0" cy="1051380"/>
            </a:xfrm>
            <a:prstGeom prst="straightConnector1">
              <a:avLst/>
            </a:prstGeom>
            <a:ln w="28575">
              <a:solidFill>
                <a:srgbClr val="C00000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8" name="Group 137"/>
          <p:cNvGrpSpPr/>
          <p:nvPr/>
        </p:nvGrpSpPr>
        <p:grpSpPr>
          <a:xfrm>
            <a:off x="860863" y="10328525"/>
            <a:ext cx="960547" cy="1198649"/>
            <a:chOff x="-3038254" y="8766410"/>
            <a:chExt cx="960547" cy="852110"/>
          </a:xfrm>
        </p:grpSpPr>
        <p:sp>
          <p:nvSpPr>
            <p:cNvPr id="139" name="TextBox 138"/>
            <p:cNvSpPr txBox="1"/>
            <p:nvPr/>
          </p:nvSpPr>
          <p:spPr>
            <a:xfrm>
              <a:off x="-3038254" y="8766410"/>
              <a:ext cx="960547" cy="153157"/>
            </a:xfrm>
            <a:prstGeom prst="rect">
              <a:avLst/>
            </a:prstGeom>
            <a:noFill/>
            <a:ln w="19050">
              <a:solidFill>
                <a:srgbClr val="C0000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800" dirty="0" err="1" smtClean="0"/>
                <a:t>PSHE</a:t>
              </a:r>
              <a:r>
                <a:rPr lang="en-GB" sz="800" dirty="0" smtClean="0"/>
                <a:t> ‘Growing Up’</a:t>
              </a:r>
              <a:endParaRPr lang="en-GB" sz="800" dirty="0"/>
            </a:p>
          </p:txBody>
        </p:sp>
        <p:cxnSp>
          <p:nvCxnSpPr>
            <p:cNvPr id="140" name="Straight Arrow Connector 139"/>
            <p:cNvCxnSpPr>
              <a:stCxn id="139" idx="2"/>
            </p:cNvCxnSpPr>
            <p:nvPr/>
          </p:nvCxnSpPr>
          <p:spPr>
            <a:xfrm>
              <a:off x="-2557980" y="8919567"/>
              <a:ext cx="17377" cy="698953"/>
            </a:xfrm>
            <a:prstGeom prst="straightConnector1">
              <a:avLst/>
            </a:prstGeom>
            <a:ln w="28575">
              <a:solidFill>
                <a:srgbClr val="C00000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5" name="Group 144"/>
          <p:cNvGrpSpPr/>
          <p:nvPr/>
        </p:nvGrpSpPr>
        <p:grpSpPr>
          <a:xfrm>
            <a:off x="1502320" y="2425539"/>
            <a:ext cx="925793" cy="1198649"/>
            <a:chOff x="-3798757" y="5895118"/>
            <a:chExt cx="925793" cy="852110"/>
          </a:xfrm>
        </p:grpSpPr>
        <p:sp>
          <p:nvSpPr>
            <p:cNvPr id="146" name="TextBox 145"/>
            <p:cNvSpPr txBox="1"/>
            <p:nvPr/>
          </p:nvSpPr>
          <p:spPr>
            <a:xfrm>
              <a:off x="-3798757" y="5895118"/>
              <a:ext cx="925793" cy="153157"/>
            </a:xfrm>
            <a:prstGeom prst="rect">
              <a:avLst/>
            </a:prstGeom>
            <a:noFill/>
            <a:ln w="19050">
              <a:solidFill>
                <a:srgbClr val="C0000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800" dirty="0" err="1" smtClean="0"/>
                <a:t>PSHE</a:t>
              </a:r>
              <a:r>
                <a:rPr lang="en-GB" sz="800" dirty="0" smtClean="0"/>
                <a:t> ‘My Life’</a:t>
              </a:r>
              <a:endParaRPr lang="en-GB" sz="800" dirty="0"/>
            </a:p>
          </p:txBody>
        </p:sp>
        <p:cxnSp>
          <p:nvCxnSpPr>
            <p:cNvPr id="147" name="Straight Arrow Connector 146"/>
            <p:cNvCxnSpPr>
              <a:stCxn id="146" idx="2"/>
            </p:cNvCxnSpPr>
            <p:nvPr/>
          </p:nvCxnSpPr>
          <p:spPr>
            <a:xfrm>
              <a:off x="-3335860" y="6048275"/>
              <a:ext cx="0" cy="698953"/>
            </a:xfrm>
            <a:prstGeom prst="straightConnector1">
              <a:avLst/>
            </a:prstGeom>
            <a:ln w="28575">
              <a:solidFill>
                <a:srgbClr val="C00000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8" name="Group 147"/>
          <p:cNvGrpSpPr/>
          <p:nvPr/>
        </p:nvGrpSpPr>
        <p:grpSpPr>
          <a:xfrm>
            <a:off x="3178630" y="4416699"/>
            <a:ext cx="946306" cy="1104029"/>
            <a:chOff x="-741095" y="9995971"/>
            <a:chExt cx="946306" cy="1406631"/>
          </a:xfrm>
        </p:grpSpPr>
        <p:sp>
          <p:nvSpPr>
            <p:cNvPr id="149" name="TextBox 148"/>
            <p:cNvSpPr txBox="1"/>
            <p:nvPr/>
          </p:nvSpPr>
          <p:spPr>
            <a:xfrm>
              <a:off x="-741095" y="9995971"/>
              <a:ext cx="946306" cy="431348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800" dirty="0" smtClean="0"/>
                <a:t>RE: Religion in Britain</a:t>
              </a:r>
              <a:endParaRPr lang="en-GB" sz="800" dirty="0"/>
            </a:p>
          </p:txBody>
        </p:sp>
        <p:cxnSp>
          <p:nvCxnSpPr>
            <p:cNvPr id="156" name="Straight Arrow Connector 155"/>
            <p:cNvCxnSpPr>
              <a:stCxn id="149" idx="2"/>
            </p:cNvCxnSpPr>
            <p:nvPr/>
          </p:nvCxnSpPr>
          <p:spPr>
            <a:xfrm>
              <a:off x="-267942" y="10427319"/>
              <a:ext cx="10256" cy="97528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7" name="Group 156"/>
          <p:cNvGrpSpPr/>
          <p:nvPr/>
        </p:nvGrpSpPr>
        <p:grpSpPr>
          <a:xfrm>
            <a:off x="2146276" y="3922830"/>
            <a:ext cx="925793" cy="1198649"/>
            <a:chOff x="-3798757" y="5895118"/>
            <a:chExt cx="925793" cy="852110"/>
          </a:xfrm>
        </p:grpSpPr>
        <p:sp>
          <p:nvSpPr>
            <p:cNvPr id="158" name="TextBox 157"/>
            <p:cNvSpPr txBox="1"/>
            <p:nvPr/>
          </p:nvSpPr>
          <p:spPr>
            <a:xfrm>
              <a:off x="-3798757" y="5895118"/>
              <a:ext cx="925793" cy="153157"/>
            </a:xfrm>
            <a:prstGeom prst="rect">
              <a:avLst/>
            </a:prstGeom>
            <a:noFill/>
            <a:ln w="19050">
              <a:solidFill>
                <a:srgbClr val="C0000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GB" sz="800" dirty="0" err="1" smtClean="0"/>
                <a:t>PSHE</a:t>
              </a:r>
              <a:r>
                <a:rPr lang="en-GB" sz="800" dirty="0" smtClean="0"/>
                <a:t> ‘My Career’</a:t>
              </a:r>
              <a:endParaRPr lang="en-GB" sz="800" dirty="0"/>
            </a:p>
          </p:txBody>
        </p:sp>
        <p:cxnSp>
          <p:nvCxnSpPr>
            <p:cNvPr id="159" name="Straight Arrow Connector 158"/>
            <p:cNvCxnSpPr>
              <a:stCxn id="158" idx="2"/>
            </p:cNvCxnSpPr>
            <p:nvPr/>
          </p:nvCxnSpPr>
          <p:spPr>
            <a:xfrm>
              <a:off x="-3335860" y="6048275"/>
              <a:ext cx="0" cy="698953"/>
            </a:xfrm>
            <a:prstGeom prst="straightConnector1">
              <a:avLst/>
            </a:prstGeom>
            <a:ln w="28575">
              <a:solidFill>
                <a:srgbClr val="C00000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6" name="Straight Arrow Connector 165"/>
          <p:cNvCxnSpPr/>
          <p:nvPr/>
        </p:nvCxnSpPr>
        <p:spPr>
          <a:xfrm flipH="1" flipV="1">
            <a:off x="2574944" y="3208264"/>
            <a:ext cx="402246" cy="406111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TextBox 166"/>
          <p:cNvSpPr txBox="1"/>
          <p:nvPr/>
        </p:nvSpPr>
        <p:spPr>
          <a:xfrm>
            <a:off x="2330564" y="3612118"/>
            <a:ext cx="1604259" cy="21544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GB" sz="800" dirty="0" smtClean="0"/>
              <a:t>RE: Religion and Relationships</a:t>
            </a:r>
            <a:endParaRPr lang="en-GB" sz="800" dirty="0"/>
          </a:p>
        </p:txBody>
      </p:sp>
      <p:sp>
        <p:nvSpPr>
          <p:cNvPr id="168" name="TextBox 167"/>
          <p:cNvSpPr txBox="1"/>
          <p:nvPr/>
        </p:nvSpPr>
        <p:spPr>
          <a:xfrm>
            <a:off x="5435730" y="1253165"/>
            <a:ext cx="994050" cy="338554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GB" sz="800" dirty="0" err="1" smtClean="0"/>
              <a:t>PSHE</a:t>
            </a:r>
            <a:r>
              <a:rPr lang="en-GB" sz="800" dirty="0" smtClean="0"/>
              <a:t>: What do to / How to do it</a:t>
            </a:r>
            <a:endParaRPr lang="en-GB" sz="800" dirty="0"/>
          </a:p>
        </p:txBody>
      </p:sp>
      <p:cxnSp>
        <p:nvCxnSpPr>
          <p:cNvPr id="169" name="Straight Arrow Connector 168"/>
          <p:cNvCxnSpPr/>
          <p:nvPr/>
        </p:nvCxnSpPr>
        <p:spPr>
          <a:xfrm flipH="1">
            <a:off x="5939435" y="1585831"/>
            <a:ext cx="27849" cy="843136"/>
          </a:xfrm>
          <a:prstGeom prst="straightConnector1">
            <a:avLst/>
          </a:prstGeom>
          <a:ln w="28575">
            <a:solidFill>
              <a:srgbClr val="C00000"/>
            </a:solidFill>
            <a:headEnd type="none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1150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427</TotalTime>
  <Words>175</Words>
  <Application>Microsoft Office PowerPoint</Application>
  <PresentationFormat>Widescreen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Gary King</dc:creator>
  <cp:lastModifiedBy>Abbie Roberts</cp:lastModifiedBy>
  <cp:revision>30</cp:revision>
  <dcterms:created xsi:type="dcterms:W3CDTF">2020-02-06T12:05:15Z</dcterms:created>
  <dcterms:modified xsi:type="dcterms:W3CDTF">2023-08-20T09:50:20Z</dcterms:modified>
</cp:coreProperties>
</file>